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/>
    <p:restoredTop sz="94082"/>
  </p:normalViewPr>
  <p:slideViewPr>
    <p:cSldViewPr snapToGrid="0" snapToObjects="1">
      <p:cViewPr varScale="1">
        <p:scale>
          <a:sx n="90" d="100"/>
          <a:sy n="90" d="100"/>
        </p:scale>
        <p:origin x="130" y="-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124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874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375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30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8766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511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25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7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24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74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8279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87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114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567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82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D7BBB-5CCB-E546-8C76-2C0B140A7BF3}" type="datetimeFigureOut">
              <a:rPr lang="en-NL" smtClean="0"/>
              <a:t>05/11/2023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BA8C03-446E-AB47-AD2B-D4288B23BC5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671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8.png"/><Relationship Id="rId7" Type="http://schemas.openxmlformats.org/officeDocument/2006/relationships/image" Target="../media/image11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8.png"/><Relationship Id="rId7" Type="http://schemas.openxmlformats.org/officeDocument/2006/relationships/image" Target="../media/image15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Introduction to Domain-Driven Design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220634" y="2846464"/>
            <a:ext cx="84511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Domain-Driven Design offers solutions to common problem when building enterprise software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Strategic DDD vs Tactical DDD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Strategic DDD: </a:t>
            </a:r>
            <a:r>
              <a:rPr lang="en-US" sz="1600" dirty="0"/>
              <a:t>Introduces boundaries for domain model. Single Bounded context per each domain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         * What is a Domain? Operational area of your application. </a:t>
            </a:r>
            <a:r>
              <a:rPr lang="en-US" sz="1600" dirty="0" err="1"/>
              <a:t>e.g</a:t>
            </a:r>
            <a:r>
              <a:rPr lang="en-US" sz="1600" dirty="0"/>
              <a:t>;  Online food ordering</a:t>
            </a:r>
          </a:p>
          <a:p>
            <a:endParaRPr lang="en-US" sz="1600" dirty="0"/>
          </a:p>
          <a:p>
            <a:r>
              <a:rPr lang="en-US" sz="1600" dirty="0"/>
              <a:t>           * </a:t>
            </a:r>
            <a:r>
              <a:rPr lang="en-US" sz="1600" b="1" dirty="0">
                <a:solidFill>
                  <a:srgbClr val="FF0000"/>
                </a:solidFill>
              </a:rPr>
              <a:t>Bounded Context</a:t>
            </a:r>
            <a:r>
              <a:rPr lang="en-US" sz="1600" dirty="0"/>
              <a:t>: Central pattern in DDD. Boundary within a Domain </a:t>
            </a:r>
          </a:p>
          <a:p>
            <a:endParaRPr lang="en-US" sz="1600" dirty="0"/>
          </a:p>
          <a:p>
            <a:r>
              <a:rPr lang="en-US" sz="1600" dirty="0"/>
              <a:t>           * </a:t>
            </a:r>
            <a:r>
              <a:rPr lang="en-GB" sz="1600" b="1" dirty="0">
                <a:solidFill>
                  <a:srgbClr val="FF0000"/>
                </a:solidFill>
              </a:rPr>
              <a:t>Ubiquitous</a:t>
            </a:r>
            <a:r>
              <a:rPr lang="en-GB" sz="1600" dirty="0"/>
              <a:t> Language: Common language used by domain experts and developers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384" y="2846464"/>
            <a:ext cx="3014133" cy="301413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D51028A-273B-40F5-0ADE-119B53E6BF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85064"/>
              </p:ext>
            </p:extLst>
          </p:nvPr>
        </p:nvGraphicFramePr>
        <p:xfrm>
          <a:off x="6874934" y="475085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4934" y="475085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9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77892" y="2667108"/>
            <a:ext cx="902208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b="1" dirty="0"/>
              <a:t>Tactical DDD: </a:t>
            </a:r>
            <a:r>
              <a:rPr lang="en-US" sz="1600" dirty="0"/>
              <a:t>Implementation patterns.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Entities</a:t>
            </a:r>
            <a:r>
              <a:rPr lang="en-US" sz="1600" b="1" dirty="0"/>
              <a:t>: </a:t>
            </a:r>
            <a:r>
              <a:rPr lang="en-US" sz="1600" dirty="0"/>
              <a:t>Domain object with a </a:t>
            </a:r>
            <a:r>
              <a:rPr lang="en-US" sz="1600" b="1" dirty="0"/>
              <a:t>unique identity.</a:t>
            </a:r>
            <a:r>
              <a:rPr lang="en-US" sz="1600" dirty="0"/>
              <a:t> Embodies set of critical business rules.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Aggregates</a:t>
            </a:r>
            <a:r>
              <a:rPr lang="en-US" sz="1600" b="1" dirty="0"/>
              <a:t>: </a:t>
            </a:r>
            <a:r>
              <a:rPr lang="en-US" sz="1600" dirty="0"/>
              <a:t>Group of Entity objects which always need to be in consistent state</a:t>
            </a:r>
          </a:p>
          <a:p>
            <a:endParaRPr lang="en-US" sz="1600" dirty="0"/>
          </a:p>
          <a:p>
            <a:r>
              <a:rPr lang="en-US" sz="1600" b="1" dirty="0"/>
              <a:t>  * </a:t>
            </a:r>
            <a:r>
              <a:rPr lang="en-US" sz="1600" b="1" dirty="0">
                <a:solidFill>
                  <a:srgbClr val="FF0000"/>
                </a:solidFill>
              </a:rPr>
              <a:t>Aggregate Root </a:t>
            </a:r>
            <a:r>
              <a:rPr lang="en-US" sz="1600" b="1" dirty="0"/>
              <a:t>(AR): </a:t>
            </a:r>
            <a:r>
              <a:rPr lang="en-US" sz="1600" dirty="0"/>
              <a:t>Entry point Entity for an aggregate. All business operations should go through root.</a:t>
            </a:r>
          </a:p>
          <a:p>
            <a:r>
              <a:rPr lang="en-US" sz="1600" dirty="0"/>
              <a:t>     An Aggregate should be referenced from outside through its root only. AR should have pure, side-effect</a:t>
            </a:r>
          </a:p>
          <a:p>
            <a:r>
              <a:rPr lang="en-US" sz="1600" dirty="0"/>
              <a:t>     free functions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Value Objects</a:t>
            </a:r>
            <a:r>
              <a:rPr lang="en-US" sz="1600" b="1" dirty="0"/>
              <a:t>: Immutable</a:t>
            </a:r>
            <a:r>
              <a:rPr lang="en-US" sz="1600" dirty="0"/>
              <a:t> objects without identity. Only value matters. Brings context to the value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975" y="2902239"/>
            <a:ext cx="3014133" cy="301413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8F278E4-F1AB-3B9A-D7DD-048AA5208C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413811"/>
              </p:ext>
            </p:extLst>
          </p:nvPr>
        </p:nvGraphicFramePr>
        <p:xfrm>
          <a:off x="7213600" y="329435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13600" y="329435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9DF2296-E748-98F5-8236-3059A120D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605967"/>
              </p:ext>
            </p:extLst>
          </p:nvPr>
        </p:nvGraphicFramePr>
        <p:xfrm>
          <a:off x="7208521" y="396240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14400" imgH="792360" progId="Package">
                  <p:embed/>
                </p:oleObj>
              </mc:Choice>
              <mc:Fallback>
                <p:oleObj name="Packager Shell Object" showAsIcon="1" r:id="rId6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08521" y="396240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84EDABC-5A60-F683-326B-74E8E9A84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16595"/>
              </p:ext>
            </p:extLst>
          </p:nvPr>
        </p:nvGraphicFramePr>
        <p:xfrm>
          <a:off x="7208521" y="491790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914400" imgH="792360" progId="Package">
                  <p:embed/>
                </p:oleObj>
              </mc:Choice>
              <mc:Fallback>
                <p:oleObj name="Packager Shell Object" showAsIcon="1" r:id="rId8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08521" y="4917904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C25B4F-BF82-B085-FC3C-EC246E5A1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908702"/>
              </p:ext>
            </p:extLst>
          </p:nvPr>
        </p:nvGraphicFramePr>
        <p:xfrm>
          <a:off x="7208521" y="57776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914400" imgH="792360" progId="Package">
                  <p:embed/>
                </p:oleObj>
              </mc:Choice>
              <mc:Fallback>
                <p:oleObj name="Packager Shell Object" showAsIcon="1" r:id="rId10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08521" y="57776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2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000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Tactical DDD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E5E61B-675D-7041-A590-6332FA31155C}"/>
              </a:ext>
            </a:extLst>
          </p:cNvPr>
          <p:cNvSpPr txBox="1"/>
          <p:nvPr/>
        </p:nvSpPr>
        <p:spPr>
          <a:xfrm>
            <a:off x="0" y="2575055"/>
            <a:ext cx="917786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  * </a:t>
            </a:r>
            <a:r>
              <a:rPr lang="en-US" sz="1600" b="1" u="sng" dirty="0">
                <a:solidFill>
                  <a:srgbClr val="FF0000"/>
                </a:solidFill>
              </a:rPr>
              <a:t>Domain Events</a:t>
            </a:r>
            <a:r>
              <a:rPr lang="en-US" sz="1600" b="1" dirty="0"/>
              <a:t>: </a:t>
            </a:r>
            <a:r>
              <a:rPr lang="en-US" sz="1600" dirty="0"/>
              <a:t>Decouple different domains. Describe things that happen and change the state of a domain.</a:t>
            </a:r>
          </a:p>
          <a:p>
            <a:r>
              <a:rPr lang="en-US" sz="1600" dirty="0"/>
              <a:t>     Makes the system extendable. Domain event </a:t>
            </a:r>
            <a:r>
              <a:rPr lang="en-US" sz="1600" b="1" dirty="0">
                <a:solidFill>
                  <a:srgbClr val="FF0000"/>
                </a:solidFill>
              </a:rPr>
              <a:t>listeners</a:t>
            </a:r>
            <a:r>
              <a:rPr lang="en-US" sz="1600" dirty="0"/>
              <a:t> runs in a different transaction than the event publishers</a:t>
            </a:r>
          </a:p>
          <a:p>
            <a:r>
              <a:rPr lang="en-US" sz="1600" dirty="0"/>
              <a:t>     </a:t>
            </a:r>
            <a:r>
              <a:rPr lang="en-GB" sz="1600" dirty="0"/>
              <a:t>In  Domain-driven system, domain events are an excellent way of achieving </a:t>
            </a:r>
            <a:r>
              <a:rPr lang="en-GB" sz="1600" b="1" dirty="0"/>
              <a:t>Eventual Consistency</a:t>
            </a:r>
            <a:r>
              <a:rPr lang="en-GB" sz="1600" dirty="0"/>
              <a:t>. </a:t>
            </a:r>
          </a:p>
          <a:p>
            <a:r>
              <a:rPr lang="en-GB" sz="1600" dirty="0"/>
              <a:t>     Any system or module that needs to update itself when something happens in another module or system    </a:t>
            </a:r>
          </a:p>
          <a:p>
            <a:r>
              <a:rPr lang="en-GB" sz="1600" dirty="0"/>
              <a:t>     can subscribe to the domain events coming from that system.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u="sng" dirty="0">
                <a:solidFill>
                  <a:srgbClr val="FF0000"/>
                </a:solidFill>
              </a:rPr>
              <a:t>Domain Services</a:t>
            </a:r>
            <a:r>
              <a:rPr lang="en-US" sz="1600" b="1" dirty="0"/>
              <a:t>: </a:t>
            </a:r>
            <a:r>
              <a:rPr lang="en-US" sz="1600" dirty="0"/>
              <a:t>Business logic that </a:t>
            </a:r>
            <a:r>
              <a:rPr lang="en-US" sz="1600" b="1" dirty="0"/>
              <a:t>cannot</a:t>
            </a:r>
            <a:r>
              <a:rPr lang="en-US" sz="1600" dirty="0"/>
              <a:t> fit in the aggregate. Used when multiple aggregates required in </a:t>
            </a:r>
          </a:p>
          <a:p>
            <a:r>
              <a:rPr lang="en-US" sz="1600" dirty="0"/>
              <a:t>     business logic Can interact with </a:t>
            </a:r>
            <a:r>
              <a:rPr lang="en-US" sz="1600" b="1" dirty="0"/>
              <a:t>other</a:t>
            </a:r>
            <a:r>
              <a:rPr lang="en-US" sz="1600" dirty="0"/>
              <a:t> domain services (e.g. Saga).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b="1" dirty="0"/>
              <a:t>* </a:t>
            </a:r>
            <a:r>
              <a:rPr lang="en-US" sz="1600" b="1" dirty="0">
                <a:solidFill>
                  <a:srgbClr val="FF0000"/>
                </a:solidFill>
              </a:rPr>
              <a:t>Application Services</a:t>
            </a:r>
            <a:r>
              <a:rPr lang="en-US" sz="1600" b="1" dirty="0"/>
              <a:t>: </a:t>
            </a:r>
            <a:r>
              <a:rPr lang="en-US" sz="1600" dirty="0"/>
              <a:t>Allows the isolated domain to communicate with </a:t>
            </a:r>
            <a:r>
              <a:rPr lang="en-US" sz="1600" b="1" dirty="0"/>
              <a:t>outside</a:t>
            </a:r>
            <a:r>
              <a:rPr lang="en-US" sz="1600" dirty="0"/>
              <a:t>. Orchestrate transaction,</a:t>
            </a:r>
          </a:p>
          <a:p>
            <a:r>
              <a:rPr lang="en-US" sz="1600" dirty="0"/>
              <a:t>     security, looking up proper aggregates and saving state changes of the domain to the database. Does not  </a:t>
            </a:r>
          </a:p>
          <a:p>
            <a:r>
              <a:rPr lang="en-US" sz="1600" dirty="0"/>
              <a:t>     contain any business logic.</a:t>
            </a:r>
          </a:p>
          <a:p>
            <a:r>
              <a:rPr lang="en-US" sz="1600" b="1" dirty="0"/>
              <a:t>     </a:t>
            </a:r>
            <a:r>
              <a:rPr lang="en-US" sz="1600" dirty="0"/>
              <a:t>Domain event listeners are special kind of Application services that is triggered by domain events. Each   </a:t>
            </a:r>
          </a:p>
          <a:p>
            <a:r>
              <a:rPr lang="en-US" sz="1600" dirty="0"/>
              <a:t>     domain event listener can have a separate domain service to handle business logic.</a:t>
            </a:r>
            <a:endParaRPr lang="en-US" sz="1600" b="1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         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itchFamily="2" charset="2"/>
              <a:buChar char="§"/>
            </a:pPr>
            <a:endParaRPr lang="en-NL" sz="16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  <p:pic>
        <p:nvPicPr>
          <p:cNvPr id="9" name="Picture 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EF0CE8E-D423-F747-8646-8DB067E9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867" y="2954194"/>
            <a:ext cx="3014133" cy="3014133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26FD0F8-9611-2248-A0BA-E659B437E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783704"/>
              </p:ext>
            </p:extLst>
          </p:nvPr>
        </p:nvGraphicFramePr>
        <p:xfrm>
          <a:off x="6637866" y="385418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914400" imgH="792360" progId="Package">
                  <p:embed/>
                </p:oleObj>
              </mc:Choice>
              <mc:Fallback>
                <p:oleObj name="Packager Shell Object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7866" y="385418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68F503B-7E1B-8EDE-9D1E-76B0E699D4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958662"/>
              </p:ext>
            </p:extLst>
          </p:nvPr>
        </p:nvGraphicFramePr>
        <p:xfrm>
          <a:off x="6637866" y="464833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14400" imgH="792360" progId="Package">
                  <p:embed/>
                </p:oleObj>
              </mc:Choice>
              <mc:Fallback>
                <p:oleObj name="Packager Shell Object" showAsIcon="1" r:id="rId6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37866" y="464833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CD4E98-2566-DC00-1165-87D2018D0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328267"/>
              </p:ext>
            </p:extLst>
          </p:nvPr>
        </p:nvGraphicFramePr>
        <p:xfrm>
          <a:off x="6637866" y="6030259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914400" imgH="792360" progId="Package">
                  <p:embed/>
                </p:oleObj>
              </mc:Choice>
              <mc:Fallback>
                <p:oleObj name="Packager Shell Object" showAsIcon="1" r:id="rId8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37866" y="6030259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8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000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000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2000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2000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2000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6E39B-56C7-9446-994A-675E0788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NL" dirty="0">
                <a:solidFill>
                  <a:srgbClr val="FFFFFF"/>
                </a:solidFill>
              </a:rPr>
              <a:t>Domain-Driven Design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33AA11-F99F-CD42-9EE8-5C74B00A2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642" y="2420620"/>
            <a:ext cx="1602854" cy="211576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0F635B4-4427-B748-93AC-EDC74CCB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642" y="4720857"/>
            <a:ext cx="1603397" cy="20790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C87D0-2307-A640-9534-AABFC1B12823}"/>
              </a:ext>
            </a:extLst>
          </p:cNvPr>
          <p:cNvSpPr txBox="1"/>
          <p:nvPr/>
        </p:nvSpPr>
        <p:spPr>
          <a:xfrm>
            <a:off x="159693" y="2542692"/>
            <a:ext cx="8971367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“For most software projects, the primary focus should be on the domain and domain logic.”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“Complex domain designs should be based on a model.”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“Domain-driven design is both a way of thinking and a set of priorities, aimed at accelerating </a:t>
            </a:r>
          </a:p>
          <a:p>
            <a:r>
              <a:rPr lang="en-GB" sz="1700" dirty="0"/>
              <a:t>      software projects that have to deal with complicated domains.”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“LAYERED ARCHITECTURE is used in most systems today, under various layering schemes. </a:t>
            </a:r>
          </a:p>
          <a:p>
            <a:r>
              <a:rPr lang="en-GB" sz="1700" dirty="0"/>
              <a:t>     Many styles of development can also benefit from layering. However, domain-driven design requires </a:t>
            </a:r>
          </a:p>
          <a:p>
            <a:r>
              <a:rPr lang="en-GB" sz="1700" dirty="0"/>
              <a:t>     only one particular layer to exist.”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sz="1700" dirty="0"/>
              <a:t>“The domain model is a set of concepts. The "domain layer" is the manifestation of that model and </a:t>
            </a:r>
          </a:p>
          <a:p>
            <a:r>
              <a:rPr lang="en-GB" sz="1700" dirty="0"/>
              <a:t>      all directly related design elements. The design and implementation of business logic constitute </a:t>
            </a:r>
          </a:p>
          <a:p>
            <a:r>
              <a:rPr lang="en-GB" sz="1700" dirty="0"/>
              <a:t>      the domain layer. In a MODEL-DRIVEN DESIGN, the software constructs of the domain </a:t>
            </a:r>
          </a:p>
          <a:p>
            <a:r>
              <a:rPr lang="en-GB" sz="1700" dirty="0"/>
              <a:t>      layer mirror the model concepts.”</a:t>
            </a:r>
          </a:p>
          <a:p>
            <a:endParaRPr lang="en-GB" sz="1700" dirty="0"/>
          </a:p>
          <a:p>
            <a:pPr marL="285750" indent="-285750">
              <a:buFont typeface="Wingdings" pitchFamily="2" charset="2"/>
              <a:buChar char="§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6985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{BA8184FA-3EEE-A14D-BAB5-4814589530F5}tf10001064</Template>
  <TotalTime>5952</TotalTime>
  <Words>548</Words>
  <Application>Microsoft Office PowerPoint</Application>
  <PresentationFormat>Widescreen</PresentationFormat>
  <Paragraphs>75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Garamond</vt:lpstr>
      <vt:lpstr>Wingdings</vt:lpstr>
      <vt:lpstr>Organic</vt:lpstr>
      <vt:lpstr>Package</vt:lpstr>
      <vt:lpstr>Introduction to Domain-Driven Design</vt:lpstr>
      <vt:lpstr>Tactical DDD</vt:lpstr>
      <vt:lpstr>Tactical DDD</vt:lpstr>
      <vt:lpstr>Domain-Driven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Gelenler, A. (Ali)</dc:creator>
  <cp:lastModifiedBy>Chris Tseng</cp:lastModifiedBy>
  <cp:revision>44</cp:revision>
  <dcterms:created xsi:type="dcterms:W3CDTF">2022-01-30T18:47:51Z</dcterms:created>
  <dcterms:modified xsi:type="dcterms:W3CDTF">2023-05-11T12:18:54Z</dcterms:modified>
</cp:coreProperties>
</file>